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  <p:sldMasterId id="2147483686" r:id="rId5"/>
  </p:sldMasterIdLst>
  <p:notesMasterIdLst>
    <p:notesMasterId r:id="rId38"/>
  </p:notesMasterIdLst>
  <p:handoutMasterIdLst>
    <p:handoutMasterId r:id="rId39"/>
  </p:handoutMasterIdLst>
  <p:sldIdLst>
    <p:sldId id="274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5" r:id="rId16"/>
    <p:sldId id="443" r:id="rId17"/>
    <p:sldId id="444" r:id="rId18"/>
    <p:sldId id="464" r:id="rId19"/>
    <p:sldId id="446" r:id="rId20"/>
    <p:sldId id="447" r:id="rId21"/>
    <p:sldId id="448" r:id="rId22"/>
    <p:sldId id="449" r:id="rId23"/>
    <p:sldId id="450" r:id="rId24"/>
    <p:sldId id="451" r:id="rId25"/>
    <p:sldId id="455" r:id="rId26"/>
    <p:sldId id="453" r:id="rId27"/>
    <p:sldId id="454" r:id="rId28"/>
    <p:sldId id="452" r:id="rId29"/>
    <p:sldId id="456" r:id="rId30"/>
    <p:sldId id="457" r:id="rId31"/>
    <p:sldId id="459" r:id="rId32"/>
    <p:sldId id="458" r:id="rId33"/>
    <p:sldId id="460" r:id="rId34"/>
    <p:sldId id="465" r:id="rId35"/>
    <p:sldId id="352" r:id="rId36"/>
    <p:sldId id="46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80F"/>
    <a:srgbClr val="F1A22F"/>
    <a:srgbClr val="CCECFF"/>
    <a:srgbClr val="F8E19F"/>
    <a:srgbClr val="000000"/>
    <a:srgbClr val="FBEEC9"/>
    <a:srgbClr val="ADA485"/>
    <a:srgbClr val="FF3399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64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CBD49-BFE0-4185-89AD-9A41408497E0}" type="datetimeFigureOut">
              <a:rPr lang="en-US" smtClean="0"/>
              <a:t>12/2/2015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5417E68-05D3-41B4-A049-1A7B4AEEC4D8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2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C6318-2AB4-4351-BEBA-C5A31B85BDFE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036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0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07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2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70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7637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26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4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7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24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1369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0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7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37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622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3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19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380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3994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html5shiv/" TargetMode="External"/><Relationship Id="rId2" Type="http://schemas.openxmlformats.org/officeDocument/2006/relationships/hyperlink" Target="http://modernizr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" TargetMode="External"/><Relationship Id="rId10" Type="http://schemas.openxmlformats.org/officeDocument/2006/relationships/image" Target="../media/image38.png"/><Relationship Id="rId19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avelkolev.com/html5-snippet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/>
          <a:lstStyle/>
          <a:p>
            <a:r>
              <a:rPr lang="en-US" dirty="0" smtClean="0"/>
              <a:t>HTML – Other Tags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8128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Semantic Tags, Frames, Embed Multimedia Content, Others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7937" y="3968769"/>
            <a:ext cx="1849421" cy="2101300"/>
          </a:xfrm>
          <a:prstGeom prst="rect">
            <a:avLst/>
          </a:prstGeom>
        </p:spPr>
      </p:pic>
      <p:pic>
        <p:nvPicPr>
          <p:cNvPr id="15" name="Picture 14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81152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4857978"/>
            <a:ext cx="2409215" cy="1209024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448022" y="3889709"/>
            <a:ext cx="283199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87645"/>
            <a:ext cx="5297999" cy="4655955"/>
          </a:xfrm>
        </p:spPr>
        <p:txBody>
          <a:bodyPr>
            <a:normAutofit/>
          </a:bodyPr>
          <a:lstStyle/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3000" dirty="0"/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  <a:endParaRPr lang="en-US" sz="3000" dirty="0"/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3000" dirty="0"/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282575" lvl="2" indent="-282575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marL="282575" lvl="2" indent="-282575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1575" y="1296611"/>
            <a:ext cx="7051637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 smtClean="0"/>
              <a:t> +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details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200" dirty="0" smtClean="0"/>
              <a:t> +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&lt;summary&gt;</a:t>
            </a:r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&lt;hgroup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audio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/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&lt;video&gt;</a:t>
            </a:r>
          </a:p>
        </p:txBody>
      </p:sp>
    </p:spTree>
    <p:extLst>
      <p:ext uri="{BB962C8B-B14F-4D97-AF65-F5344CB8AC3E}">
        <p14:creationId xmlns:p14="http://schemas.microsoft.com/office/powerpoint/2010/main" val="28778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&lt;cite&gt;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blockquote&gt;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&lt;q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200" dirty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&lt;dfn&gt;</a:t>
            </a:r>
            <a:r>
              <a:rPr lang="en-US" sz="3200" dirty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&lt;abbr&gt;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 smtClean="0"/>
              <a:t>Citation / quotation / quoted text / definition / abbreviation</a:t>
            </a: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 smtClean="0"/>
              <a:t>Usually displayed in italic</a:t>
            </a:r>
          </a:p>
          <a:p>
            <a:pPr marL="242940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&lt;code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200" dirty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&lt;kbd&gt;</a:t>
            </a:r>
            <a:r>
              <a:rPr lang="en-US" sz="3200" dirty="0" smtClean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&lt;samp&gt;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&lt;var&gt;</a:t>
            </a: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Source code</a:t>
            </a:r>
            <a:r>
              <a:rPr lang="en-US" sz="3000" dirty="0" smtClean="0"/>
              <a:t> (</a:t>
            </a:r>
            <a:r>
              <a:rPr lang="en-US" sz="3000" dirty="0"/>
              <a:t>e.g. JavaScript </a:t>
            </a:r>
            <a:r>
              <a:rPr lang="en-US" sz="3000" dirty="0" smtClean="0"/>
              <a:t>code, no syntax highlighting);</a:t>
            </a:r>
            <a:br>
              <a:rPr lang="en-US" sz="3000" dirty="0" smtClean="0"/>
            </a:br>
            <a:r>
              <a:rPr lang="en-US" sz="3000" dirty="0" smtClean="0"/>
              <a:t>sample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sz="3000" dirty="0" smtClean="0"/>
              <a:t> /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sz="3000" dirty="0" smtClean="0"/>
              <a:t> result from a program;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sz="3000" dirty="0" smtClean="0"/>
              <a:t> in the code</a:t>
            </a:r>
          </a:p>
          <a:p>
            <a:pPr marL="242940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&lt;ins&gt;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&lt;del&gt;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&lt;mark&gt;</a:t>
            </a: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 smtClean="0"/>
              <a:t>Denote inserted </a:t>
            </a:r>
            <a:r>
              <a:rPr lang="en-US" sz="3000" dirty="0"/>
              <a:t>/ </a:t>
            </a:r>
            <a:r>
              <a:rPr lang="en-US" sz="3000" dirty="0" smtClean="0"/>
              <a:t>deleted / highlighted </a:t>
            </a:r>
            <a:r>
              <a:rPr lang="en-US" sz="3000" dirty="0"/>
              <a:t>text </a:t>
            </a:r>
            <a:r>
              <a:rPr lang="en-US" sz="3000" dirty="0" smtClean="0"/>
              <a:t>in </a:t>
            </a:r>
            <a:r>
              <a:rPr lang="en-US" sz="3000" dirty="0"/>
              <a:t>a </a:t>
            </a:r>
            <a:r>
              <a:rPr lang="en-US" sz="3000" dirty="0" smtClean="0"/>
              <a:t>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Old browsers (like IE6</a:t>
            </a:r>
            <a:r>
              <a:rPr lang="en-US" dirty="0" smtClean="0"/>
              <a:t>)?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use </a:t>
            </a:r>
            <a:r>
              <a:rPr lang="en-US" noProof="1" smtClean="0">
                <a:solidFill>
                  <a:srgbClr val="4A6B82"/>
                </a:solidFill>
                <a:latin typeface="Arial"/>
                <a:hlinkClick r:id="rId2"/>
              </a:rPr>
              <a:t>Modernizr</a:t>
            </a:r>
            <a:r>
              <a:rPr lang="en-US" dirty="0" smtClean="0">
                <a:solidFill>
                  <a:srgbClr val="4A6B82"/>
                </a:solidFill>
                <a:latin typeface="Arial"/>
              </a:rPr>
              <a:t> </a:t>
            </a:r>
            <a:r>
              <a:rPr lang="en-US" dirty="0"/>
              <a:t>or </a:t>
            </a:r>
            <a:r>
              <a:rPr lang="en-US" u="sng" dirty="0">
                <a:solidFill>
                  <a:srgbClr val="4A6B82"/>
                </a:solidFill>
                <a:latin typeface="Arial"/>
                <a:hlinkClick r:id="rId3"/>
              </a:rPr>
              <a:t>HTML5shiv</a:t>
            </a:r>
            <a:endParaRPr lang="en-US" dirty="0"/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 smtClean="0"/>
          </a:p>
          <a:p>
            <a:pPr marL="242940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 </a:t>
            </a:r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6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Headings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Always use headings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&lt;h6&gt;</a:t>
            </a:r>
            <a:r>
              <a:rPr lang="en-US" dirty="0" smtClean="0"/>
              <a:t>) for headings and titles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Like in a MS Word document (Heading 1, Heading 2, …)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Google uses it to find the important content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Strong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dirty="0" smtClean="0"/>
              <a:t> vs. bold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&lt;b&gt;</a:t>
            </a:r>
            <a:r>
              <a:rPr lang="en-US" dirty="0" smtClean="0"/>
              <a:t> does not mean anything, just makes the text bolder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dirty="0" smtClean="0"/>
              <a:t> marks the text is "</a:t>
            </a:r>
            <a:r>
              <a:rPr lang="en-US" i="1" dirty="0" smtClean="0"/>
              <a:t>stronger</a:t>
            </a:r>
            <a:r>
              <a:rPr lang="en-US" dirty="0" smtClean="0"/>
              <a:t>" than the other, surrounding text</a:t>
            </a:r>
            <a:r>
              <a:rPr lang="bg-BG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more important text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Emphasis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noProof="1" smtClean="0"/>
              <a:t> </a:t>
            </a:r>
            <a:r>
              <a:rPr lang="en-US" dirty="0" smtClean="0"/>
              <a:t>vs. italic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&lt;i&gt;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Emphasis</a:t>
            </a:r>
            <a:r>
              <a:rPr lang="en-US" dirty="0" smtClean="0"/>
              <a:t> does not always mean, that the code should be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italic</a:t>
            </a:r>
          </a:p>
          <a:p>
            <a:pPr lvl="2"/>
            <a:r>
              <a:rPr lang="en-US" dirty="0" smtClean="0"/>
              <a:t>It could be bolder, italic and underlined</a:t>
            </a:r>
          </a:p>
          <a:p>
            <a:pPr lvl="1"/>
            <a:r>
              <a:rPr lang="en-US" dirty="0" smtClean="0"/>
              <a:t>The styles for the emphasis text should be set with CSS</a:t>
            </a:r>
          </a:p>
          <a:p>
            <a:r>
              <a:rPr lang="en-US" dirty="0" smtClean="0"/>
              <a:t>Small text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&lt;small&gt;</a:t>
            </a:r>
            <a:r>
              <a:rPr lang="en-US" dirty="0" smtClean="0"/>
              <a:t> vs. smaller font defined in CSS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&lt;small&gt;</a:t>
            </a:r>
            <a:r>
              <a:rPr lang="en-US" dirty="0" smtClean="0"/>
              <a:t> denotes something as smaller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less important</a:t>
            </a:r>
          </a:p>
          <a:p>
            <a:r>
              <a:rPr lang="en-US" dirty="0" smtClean="0"/>
              <a:t>Strikethrough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&lt;s&gt;</a:t>
            </a:r>
            <a:r>
              <a:rPr lang="en-US" noProof="1" smtClean="0"/>
              <a:t> </a:t>
            </a:r>
            <a:r>
              <a:rPr lang="en-US" dirty="0"/>
              <a:t>vs. d</a:t>
            </a:r>
            <a:r>
              <a:rPr lang="en-US" dirty="0" smtClean="0"/>
              <a:t>eleted text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&lt;del&gt;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&lt;del&gt;</a:t>
            </a:r>
            <a:r>
              <a:rPr lang="en-US" dirty="0" smtClean="0"/>
              <a:t> brings "deleted" semantics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Semantics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Exercise in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Semantic 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9012" y="4742000"/>
            <a:ext cx="10210800" cy="8206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89012" y="5603080"/>
            <a:ext cx="10210800" cy="7215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18" y="1608935"/>
            <a:ext cx="4047648" cy="26984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042" y="1608293"/>
            <a:ext cx="4195218" cy="269907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display multiple HTML documents in a single Web page</a:t>
            </a:r>
          </a:p>
          <a:p>
            <a:r>
              <a:rPr lang="en-US" dirty="0" smtClean="0"/>
              <a:t>The page can be split into separate views (frames)</a:t>
            </a:r>
          </a:p>
          <a:p>
            <a:pPr lvl="1"/>
            <a:r>
              <a:rPr lang="en-US" dirty="0" smtClean="0"/>
              <a:t>Horizontally and vertically, e.g. navigation and main content</a:t>
            </a:r>
          </a:p>
          <a:p>
            <a:r>
              <a:rPr lang="en-US" dirty="0" smtClean="0"/>
              <a:t>Frames were popular in the early ages of HTML development</a:t>
            </a:r>
          </a:p>
          <a:p>
            <a:pPr lvl="1"/>
            <a:r>
              <a:rPr lang="en-US" dirty="0" smtClean="0"/>
              <a:t>Now frames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deprecated</a:t>
            </a:r>
          </a:p>
          <a:p>
            <a:pPr lvl="1"/>
            <a:r>
              <a:rPr lang="en-US" dirty="0" smtClean="0"/>
              <a:t>Avoid using frames!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Frames are not supported by all browsers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noframes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element provides alternative content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&lt;frameset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frame&gt;</a:t>
            </a:r>
            <a:r>
              <a:rPr lang="en-US" smtClean="0"/>
              <a:t>: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4400" y="2209800"/>
            <a:ext cx="10361612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&lt;head&gt;&lt;title&gt;Frames Example&lt;/title&gt;&lt;/head&gt;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&lt;frameset cols="180px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*, 150px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&lt;frame src="left.html"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&lt;frame src="middle.html"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&lt;frame src="right.html"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&lt;/frameset&gt;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5487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display a website inside another website: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Inline frames can display a page inside another page</a:t>
            </a:r>
          </a:p>
          <a:p>
            <a:pPr lvl="1"/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&lt;iframe&gt;</a:t>
            </a:r>
            <a:r>
              <a:rPr lang="en-US" dirty="0" smtClean="0"/>
              <a:t> has fixed size (cannot adjust its size by its content)</a:t>
            </a:r>
          </a:p>
          <a:p>
            <a:pPr lvl="1"/>
            <a:r>
              <a:rPr lang="en-US" dirty="0" smtClean="0"/>
              <a:t>Limited parent-child page interaction</a:t>
            </a:r>
          </a:p>
          <a:p>
            <a:pPr lvl="2"/>
            <a:r>
              <a:rPr lang="en-US" dirty="0" smtClean="0"/>
              <a:t>Due to security reasons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2057400"/>
            <a:ext cx="10666412" cy="1498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name="iframeGoogle" width="600" height="400" src="http://www.google.com" frameborder="yes" scrolling="yes"&gt;&lt;/iframe&gt;</a:t>
            </a:r>
          </a:p>
        </p:txBody>
      </p:sp>
    </p:spTree>
    <p:extLst>
      <p:ext uri="{BB962C8B-B14F-4D97-AF65-F5344CB8AC3E}">
        <p14:creationId xmlns:p14="http://schemas.microsoft.com/office/powerpoint/2010/main" val="121660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 smtClean="0"/>
              <a:t>Multimedia Context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 smtClean="0"/>
              <a:t>Embedding Audio, Video and Other Media</a:t>
            </a:r>
            <a:endParaRPr lang="en-US" dirty="0"/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9906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99481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981200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0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Semantic HTML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Headers, Footers, Sidebars, …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Frames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Frameset, Frame, </a:t>
            </a:r>
            <a:r>
              <a:rPr lang="en-US" dirty="0" err="1" smtClean="0"/>
              <a:t>IFrame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Multimedia Content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Audio, Video, Embedded Objects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Other Tags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12" name="TextBox 11"/>
          <p:cNvSpPr txBox="1"/>
          <p:nvPr/>
        </p:nvSpPr>
        <p:spPr>
          <a:xfrm rot="1038103">
            <a:off x="6673369" y="2468593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FF3399"/>
                </a:solidFill>
              </a:rPr>
              <a:t>&lt;article&gt;</a:t>
            </a:r>
            <a:endParaRPr lang="en-US" sz="2800" b="1" noProof="1">
              <a:solidFill>
                <a:srgbClr val="FF339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270592">
            <a:off x="6858256" y="5758009"/>
            <a:ext cx="15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/>
              <a:t>&lt;canvas&gt;</a:t>
            </a:r>
            <a:endParaRPr lang="en-US" sz="2800" b="1" noProof="1"/>
          </a:p>
        </p:txBody>
      </p:sp>
      <p:sp>
        <p:nvSpPr>
          <p:cNvPr id="16" name="TextBox 15"/>
          <p:cNvSpPr txBox="1"/>
          <p:nvPr/>
        </p:nvSpPr>
        <p:spPr>
          <a:xfrm rot="20896789">
            <a:off x="6606844" y="4273493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7030A0"/>
                </a:solidFill>
              </a:rPr>
              <a:t>&lt;section&gt;</a:t>
            </a:r>
            <a:endParaRPr lang="en-US" sz="2800" b="1" noProof="1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1214620">
            <a:off x="6793075" y="3375712"/>
            <a:ext cx="1078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ADA485"/>
                </a:solidFill>
              </a:rPr>
              <a:t>&lt;nav&gt;</a:t>
            </a:r>
            <a:endParaRPr lang="en-US" sz="2800" b="1" noProof="1">
              <a:solidFill>
                <a:srgbClr val="ADA48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826208">
            <a:off x="6806517" y="1554135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chemeClr val="tx1">
                    <a:lumMod val="75000"/>
                  </a:schemeClr>
                </a:solidFill>
              </a:rPr>
              <a:t>&lt;header&gt;</a:t>
            </a:r>
            <a:endParaRPr lang="en-US" sz="2800" b="1" noProof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20388429">
            <a:off x="6703964" y="5008180"/>
            <a:ext cx="1466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DB880F"/>
                </a:solidFill>
              </a:rPr>
              <a:t>&lt;footer&gt;</a:t>
            </a:r>
            <a:endParaRPr lang="en-US" sz="2800" b="1" noProof="1">
              <a:solidFill>
                <a:srgbClr val="DB880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812" y="1506157"/>
            <a:ext cx="3305600" cy="42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 smtClean="0"/>
              <a:t> element inserts audio player in your site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MP3, OGG, WAV (some browsers don't play all formats)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Attributes: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Audio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4400" y="2048775"/>
            <a:ext cx="103616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&lt;audio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controls autoplay&gt;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 src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="mysong.ogg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type="audio/ogg"&gt;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 src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mysong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.mp3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 does not support the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&amp;lt;audio&amp;gt;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&lt;/audio&gt;</a:t>
            </a:r>
          </a:p>
        </p:txBody>
      </p:sp>
    </p:spTree>
    <p:extLst>
      <p:ext uri="{BB962C8B-B14F-4D97-AF65-F5344CB8AC3E}">
        <p14:creationId xmlns:p14="http://schemas.microsoft.com/office/powerpoint/2010/main" val="275173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 smtClean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 smtClean="0"/>
          </a:p>
          <a:p>
            <a:pPr>
              <a:lnSpc>
                <a:spcPct val="114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Video formats supported: MP</a:t>
            </a:r>
            <a:r>
              <a:rPr lang="bg-BG" dirty="0" smtClean="0"/>
              <a:t>4</a:t>
            </a:r>
            <a:r>
              <a:rPr lang="en-US" dirty="0" smtClean="0"/>
              <a:t>, OGG, </a:t>
            </a:r>
            <a:r>
              <a:rPr lang="en-US" noProof="1" smtClean="0"/>
              <a:t>WebM</a:t>
            </a:r>
            <a:br>
              <a:rPr lang="en-US" noProof="1" smtClean="0"/>
            </a:br>
            <a:r>
              <a:rPr lang="en-US" dirty="0" smtClean="0"/>
              <a:t>(some browsers don't play all formats)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Attributes: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Video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1959592"/>
            <a:ext cx="106664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 width="320" height="240" controls poster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="cover.gif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 src="movie.mp4" type="video/mp4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track src="subtitles_en.vtt" kind="subtitles" srclang="en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Your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 does not support the video tag.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23859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&lt;embed&gt;</a:t>
            </a:r>
            <a:r>
              <a:rPr lang="en-US" dirty="0" smtClean="0"/>
              <a:t> tag to embed Flash objects / Java applets / PDF documents / other plugin-based content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&lt;object&gt;</a:t>
            </a:r>
            <a:r>
              <a:rPr lang="en-US" dirty="0" smtClean="0"/>
              <a:t> is very similar tag (newer and has body content):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Other Objects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2438400"/>
            <a:ext cx="1066641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&lt;embed src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="calculator.swf" width="300" height="200" /&gt;</a:t>
            </a:r>
            <a:endParaRPr lang="en-US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3291452"/>
            <a:ext cx="1066641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&lt;embed src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="footer.html" type="text/html" /&gt;</a:t>
            </a:r>
            <a:endParaRPr lang="en-US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60412" y="4876800"/>
            <a:ext cx="1066641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&lt;object data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="invoice.pdf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type="application/pdf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="invoice.pdf"&gt;Download invoice.pdf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&lt;/object&gt;</a:t>
            </a:r>
          </a:p>
        </p:txBody>
      </p:sp>
    </p:spTree>
    <p:extLst>
      <p:ext uri="{BB962C8B-B14F-4D97-AF65-F5344CB8AC3E}">
        <p14:creationId xmlns:p14="http://schemas.microsoft.com/office/powerpoint/2010/main" val="42785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 HTML5 you can include scalable vector graphics (SVG) through 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&lt;svg&gt;</a:t>
            </a:r>
            <a:r>
              <a:rPr lang="en-US" sz="3200" dirty="0" smtClean="0"/>
              <a:t> tag: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SVG in XML based language for describing graphical objects like circles, ellipses, lines, polygons, shapes, strokes, text,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 Vector Graphics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7424" y="2424752"/>
            <a:ext cx="10212388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&lt;svg width="200" height="200"&gt;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&lt;polygon points="100,10 40,180 190,60 10,60 160,180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style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="fill:lime;stroke:purple;stroke-width:5"/&gt;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 cx="100" cy="93" r="20" stroke="black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stroke-width="3" fill="red"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Sorry, your browser does not support inline SVG.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&lt;/svg&gt;</a:t>
            </a:r>
          </a:p>
        </p:txBody>
      </p:sp>
    </p:spTree>
    <p:extLst>
      <p:ext uri="{BB962C8B-B14F-4D97-AF65-F5344CB8AC3E}">
        <p14:creationId xmlns:p14="http://schemas.microsoft.com/office/powerpoint/2010/main" val="340816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HTML elements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&lt;canvas&gt;</a:t>
            </a:r>
            <a:r>
              <a:rPr lang="en-US" sz="3200" dirty="0" smtClean="0"/>
              <a:t> provides a field for drawing vector graphics through a JavaScript API: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7024" y="2438400"/>
            <a:ext cx="10807588" cy="39857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&lt;canvas id="myCanvas" width="200" height="100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"&gt;Your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 does not support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canvas.&lt;/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canvas&gt;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ctx = document.getElementById("myCanvas").getContext("2d");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ctx.font = "30px Arial";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ctx.strokeText("Hello Canvas", 10, 50);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ctx.moveTo(0,0);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ctx.lineTo(200,100);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ctx.stroke();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15226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42140" y="4724400"/>
            <a:ext cx="10157672" cy="820600"/>
          </a:xfrm>
        </p:spPr>
        <p:txBody>
          <a:bodyPr/>
          <a:lstStyle/>
          <a:p>
            <a:r>
              <a:rPr lang="en-US" dirty="0" smtClean="0"/>
              <a:t>Other HTML Tags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42140" y="5602568"/>
            <a:ext cx="10157672" cy="719034"/>
          </a:xfrm>
        </p:spPr>
        <p:txBody>
          <a:bodyPr/>
          <a:lstStyle/>
          <a:p>
            <a:r>
              <a:rPr lang="en-US" dirty="0" smtClean="0"/>
              <a:t>Missing Pieces in the HTML Tag Universe</a:t>
            </a:r>
            <a:endParaRPr lang="en-US" dirty="0"/>
          </a:p>
        </p:txBody>
      </p:sp>
      <p:pic>
        <p:nvPicPr>
          <p:cNvPr id="4098" name="Picture 2" descr="http://aspnetresources.com/stuff/nyc_code_camp_march_2007/imagery/tagso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140" y="1126174"/>
            <a:ext cx="4061672" cy="3141026"/>
          </a:xfrm>
          <a:prstGeom prst="roundRect">
            <a:avLst>
              <a:gd name="adj" fmla="val 58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16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and Meter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&lt;progress&gt;</a:t>
            </a:r>
            <a:r>
              <a:rPr lang="en-US" dirty="0" smtClean="0"/>
              <a:t> displays the progress of operation: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&lt;meter&gt;</a:t>
            </a:r>
            <a:r>
              <a:rPr lang="en-US" dirty="0" smtClean="0"/>
              <a:t> </a:t>
            </a:r>
            <a:r>
              <a:rPr lang="en-US" dirty="0"/>
              <a:t>displays </a:t>
            </a:r>
            <a:r>
              <a:rPr lang="en-US" dirty="0" smtClean="0"/>
              <a:t>a progress-bar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90600" y="2016002"/>
            <a:ext cx="1020921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&lt;progress value="22" max="100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&lt;/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progress&gt;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28" y="2775051"/>
            <a:ext cx="5739956" cy="589035"/>
          </a:xfrm>
          <a:prstGeom prst="roundRect">
            <a:avLst>
              <a:gd name="adj" fmla="val 7399"/>
            </a:avLst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9012" y="4352937"/>
            <a:ext cx="10209212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&lt;meter value="2" min="0" max="10"&gt;2 out of 10&lt;/meter&gt;&lt;br&gt;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&lt;meter value="0.6"&gt;60%&lt;/meter&gt;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4988016"/>
            <a:ext cx="2351695" cy="1231840"/>
          </a:xfrm>
          <a:prstGeom prst="roundRect">
            <a:avLst>
              <a:gd name="adj" fmla="val 3057"/>
            </a:avLst>
          </a:prstGeom>
        </p:spPr>
      </p:pic>
    </p:spTree>
    <p:extLst>
      <p:ext uri="{BB962C8B-B14F-4D97-AF65-F5344CB8AC3E}">
        <p14:creationId xmlns:p14="http://schemas.microsoft.com/office/powerpoint/2010/main" val="330830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 can define maps and areas to make clickable</a:t>
            </a:r>
            <a:r>
              <a:rPr lang="bg-BG" dirty="0" smtClean="0"/>
              <a:t> </a:t>
            </a:r>
            <a:r>
              <a:rPr lang="en-US" dirty="0" smtClean="0"/>
              <a:t>some pieces an image (rectangular / circular areas)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Maps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52601" y="2702612"/>
            <a:ext cx="10499612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src="planets.gif" width="145" height="126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alt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="Planets" usemap="#planetmap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name="planetmap"&gt;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shape="rect" coords="0,0,82,126"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sun.html"&gt;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&lt;area shape="circle" coords="90,58,3"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mercury.html"&gt;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&lt;area shape="circle" coords="124,58,8"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venus.html"&gt;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&lt;/map&gt;</a:t>
            </a:r>
          </a:p>
        </p:txBody>
      </p:sp>
    </p:spTree>
    <p:extLst>
      <p:ext uri="{BB962C8B-B14F-4D97-AF65-F5344CB8AC3E}">
        <p14:creationId xmlns:p14="http://schemas.microsoft.com/office/powerpoint/2010/main" val="25616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– HTML document metadata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&lt;wbr&gt;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optional break for long words (used in hyphenation)</a:t>
            </a:r>
            <a:endParaRPr lang="bg-BG" dirty="0" smtClean="0"/>
          </a:p>
          <a:p>
            <a:endParaRPr lang="bg-BG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r>
              <a:rPr lang="en-US" noProof="1"/>
              <a:t> </a:t>
            </a:r>
            <a:r>
              <a:rPr lang="en-US" dirty="0"/>
              <a:t>– line break (like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/>
              <a:t> in the console)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r>
              <a:rPr lang="en-US" noProof="1"/>
              <a:t> </a:t>
            </a:r>
            <a:r>
              <a:rPr lang="en-US" dirty="0"/>
              <a:t>– </a:t>
            </a:r>
            <a:r>
              <a:rPr lang="en-US" dirty="0" smtClean="0"/>
              <a:t>displays a horizontal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Tags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1981200"/>
            <a:ext cx="1066641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charset="UTF-8"&gt;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name="author" content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="Bay Ivan"&gt;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4683002"/>
            <a:ext cx="1066641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p&gt;I am Very&lt;wbr&gt;Long&lt;wbr&gt;Word&lt;wbr&gt; that may be broken.&lt;/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</p:spTree>
    <p:extLst>
      <p:ext uri="{BB962C8B-B14F-4D97-AF65-F5344CB8AC3E}">
        <p14:creationId xmlns:p14="http://schemas.microsoft.com/office/powerpoint/2010/main" val="396606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Semantic HTML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&lt;h1&gt;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&lt;h2&gt;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&lt;h3&gt;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&lt;time&gt;</a:t>
            </a:r>
            <a:r>
              <a:rPr lang="en-US" dirty="0" smtClean="0"/>
              <a:t>, …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HTML frames </a:t>
            </a:r>
            <a:r>
              <a:rPr lang="en-US" dirty="0" smtClean="0">
                <a:sym typeface="Wingdings" panose="05000000000000000000" pitchFamily="2" charset="2"/>
              </a:rPr>
              <a:t> embed HTML inside another HTML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Multimedia </a:t>
            </a:r>
            <a:r>
              <a:rPr lang="en-US" dirty="0"/>
              <a:t>Content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&lt;embed&gt;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&lt;object&gt;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&lt;canvas&gt;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Other </a:t>
            </a:r>
            <a:r>
              <a:rPr lang="en-US" dirty="0" smtClean="0"/>
              <a:t>Tags: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&lt;meter&gt;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&lt;progress&gt;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&lt;map&gt;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35052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3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814265"/>
            <a:ext cx="7924800" cy="820600"/>
          </a:xfrm>
        </p:spPr>
        <p:txBody>
          <a:bodyPr/>
          <a:lstStyle/>
          <a:p>
            <a:r>
              <a:rPr lang="en-US" dirty="0" smtClean="0"/>
              <a:t>Semantic HTML</a:t>
            </a:r>
            <a:endParaRPr lang="en-US" dirty="0"/>
          </a:p>
        </p:txBody>
      </p:sp>
      <p:pic>
        <p:nvPicPr>
          <p:cNvPr id="6146" name="Picture 2" descr="http://t2.gstatic.com/images?q=tbn:ANd9GcTnfzHzxiTxAq-jjMcc6w7ST2E1Id6YY-2oVBxKFQZNqW2UAx8nRHZrrO8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276600"/>
            <a:ext cx="3390707" cy="2667000"/>
          </a:xfrm>
          <a:prstGeom prst="roundRect">
            <a:avLst>
              <a:gd name="adj" fmla="val 1263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48" name="Picture 4" descr="http://blogs.creative-jar.com/image.axd?picture=html-thum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3612" y="3276601"/>
            <a:ext cx="2825439" cy="2666998"/>
          </a:xfrm>
          <a:prstGeom prst="roundRect">
            <a:avLst>
              <a:gd name="adj" fmla="val 1263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518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Other Tags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https://softuni.bg/courses/web-fundamentals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174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2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Semantic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dirty="0" smtClean="0"/>
              <a:t>is:</a:t>
            </a:r>
          </a:p>
          <a:p>
            <a:pPr lvl="1"/>
            <a:r>
              <a:rPr lang="en-US" dirty="0" smtClean="0"/>
              <a:t>HTML </a:t>
            </a:r>
            <a:r>
              <a:rPr lang="en-US" dirty="0"/>
              <a:t>markup </a:t>
            </a:r>
            <a:r>
              <a:rPr lang="en-US" dirty="0" smtClean="0"/>
              <a:t>used to </a:t>
            </a:r>
            <a:r>
              <a:rPr lang="en-US" dirty="0"/>
              <a:t>reinforce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semantics</a:t>
            </a:r>
            <a:r>
              <a:rPr lang="en-US" dirty="0" smtClean="0"/>
              <a:t> in Web pages</a:t>
            </a:r>
          </a:p>
          <a:p>
            <a:pPr lvl="2"/>
            <a:r>
              <a:rPr lang="en-US" dirty="0" smtClean="0"/>
              <a:t>Make the content understandable for computers</a:t>
            </a:r>
          </a:p>
          <a:p>
            <a:pPr lvl="1"/>
            <a:r>
              <a:rPr lang="en-US" dirty="0" smtClean="0"/>
              <a:t>Rather </a:t>
            </a:r>
            <a:r>
              <a:rPr lang="en-US" dirty="0"/>
              <a:t>than merely to define its </a:t>
            </a:r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A kind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metadata</a:t>
            </a:r>
            <a:r>
              <a:rPr lang="en-US" dirty="0" smtClean="0"/>
              <a:t> about the HTML content </a:t>
            </a:r>
          </a:p>
          <a:p>
            <a:r>
              <a:rPr lang="en-US" dirty="0" smtClean="0"/>
              <a:t>Semantic </a:t>
            </a:r>
            <a:r>
              <a:rPr lang="en-US" dirty="0"/>
              <a:t>HTML is processed by </a:t>
            </a:r>
            <a:r>
              <a:rPr lang="en-US" dirty="0" smtClean="0"/>
              <a:t>the Web browsers</a:t>
            </a:r>
            <a:br>
              <a:rPr lang="en-US" dirty="0" smtClean="0"/>
            </a:br>
            <a:r>
              <a:rPr lang="en-US" dirty="0" smtClean="0"/>
              <a:t>and other </a:t>
            </a:r>
            <a:r>
              <a:rPr lang="en-US" dirty="0"/>
              <a:t>user </a:t>
            </a:r>
            <a:r>
              <a:rPr lang="en-US" dirty="0" smtClean="0"/>
              <a:t>agents</a:t>
            </a:r>
          </a:p>
          <a:p>
            <a:pPr lvl="1"/>
            <a:r>
              <a:rPr lang="en-US" dirty="0" smtClean="0"/>
              <a:t>CSS </a:t>
            </a:r>
            <a:r>
              <a:rPr lang="en-US" dirty="0"/>
              <a:t>is used to </a:t>
            </a:r>
            <a:r>
              <a:rPr lang="en-US" dirty="0" smtClean="0"/>
              <a:t>define its visual</a:t>
            </a:r>
            <a:br>
              <a:rPr lang="en-US" dirty="0" smtClean="0"/>
            </a:br>
            <a:r>
              <a:rPr lang="en-US" dirty="0" smtClean="0"/>
              <a:t>presentation </a:t>
            </a:r>
            <a:r>
              <a:rPr lang="en-US" dirty="0"/>
              <a:t>to human </a:t>
            </a:r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HTML</a:t>
            </a:r>
            <a:endParaRPr lang="en-US" dirty="0"/>
          </a:p>
        </p:txBody>
      </p:sp>
      <p:pic>
        <p:nvPicPr>
          <p:cNvPr id="4098" name="Picture 2" descr="http://graffletopia.com/images/previews/486/original.png?125060954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3412" y="4876800"/>
            <a:ext cx="1683162" cy="1300372"/>
          </a:xfrm>
          <a:prstGeom prst="roundRect">
            <a:avLst>
              <a:gd name="adj" fmla="val 392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 HTML is:</a:t>
            </a:r>
          </a:p>
          <a:p>
            <a:pPr lvl="1"/>
            <a:r>
              <a:rPr lang="en-US" dirty="0" smtClean="0"/>
              <a:t>Easier to read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developers</a:t>
            </a:r>
          </a:p>
          <a:p>
            <a:pPr lvl="1"/>
            <a:r>
              <a:rPr lang="en-US" dirty="0" smtClean="0"/>
              <a:t>Easier to render by browsers</a:t>
            </a:r>
          </a:p>
          <a:p>
            <a:pPr lvl="1"/>
            <a:r>
              <a:rPr lang="en-US" dirty="0" smtClean="0"/>
              <a:t>A way to present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search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engines</a:t>
            </a:r>
            <a:r>
              <a:rPr lang="en-US" dirty="0" smtClean="0"/>
              <a:t> the correct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Semantic HTML?</a:t>
            </a:r>
            <a:endParaRPr lang="en-US" dirty="0"/>
          </a:p>
        </p:txBody>
      </p:sp>
      <p:pic>
        <p:nvPicPr>
          <p:cNvPr id="7170" name="Picture 2" descr="http://howzzdat.com/wp-content/uploads/2012/09/google_craw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892" y="4343400"/>
            <a:ext cx="3352800" cy="1858977"/>
          </a:xfrm>
          <a:prstGeom prst="roundRect">
            <a:avLst>
              <a:gd name="adj" fmla="val 3394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bealwaysmarketing.com/wp-content/uploads/2011/10/SE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151" y="1600199"/>
            <a:ext cx="2218541" cy="2224101"/>
          </a:xfrm>
          <a:prstGeom prst="roundRect">
            <a:avLst>
              <a:gd name="adj" fmla="val 3394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6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 follow some guidelines when creating a Web site</a:t>
            </a:r>
          </a:p>
          <a:p>
            <a:pPr lvl="1"/>
            <a:r>
              <a:rPr lang="en-US" dirty="0" smtClean="0"/>
              <a:t>Use HTML5 semantic tags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&lt;header&gt;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&lt;section&gt;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&lt;article&gt;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&lt;aside&gt;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&lt;footer&gt;</a:t>
            </a:r>
          </a:p>
          <a:p>
            <a:pPr lvl="1"/>
            <a:r>
              <a:rPr lang="en-US" dirty="0" smtClean="0"/>
              <a:t>Use Headings when you need to structure</a:t>
            </a:r>
            <a:br>
              <a:rPr lang="en-US" dirty="0" smtClean="0"/>
            </a:br>
            <a:r>
              <a:rPr lang="en-US" dirty="0" smtClean="0"/>
              <a:t>the content into sub-headings</a:t>
            </a:r>
          </a:p>
          <a:p>
            <a:pPr lvl="2"/>
            <a:r>
              <a:rPr lang="en-US" dirty="0" smtClean="0"/>
              <a:t>In increasing order: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h1&gt;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&lt;h2&gt;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&lt;h3&gt;</a:t>
            </a:r>
            <a:r>
              <a:rPr lang="en-US" dirty="0" smtClean="0"/>
              <a:t>, …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Do not use empty tags</a:t>
            </a:r>
          </a:p>
          <a:p>
            <a:pPr lvl="2"/>
            <a:r>
              <a:rPr lang="en-US" dirty="0" smtClean="0"/>
              <a:t>Like a clearing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Semantic HTML?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638" y="3810000"/>
            <a:ext cx="2333546" cy="2352828"/>
          </a:xfrm>
          <a:prstGeom prst="roundRect">
            <a:avLst>
              <a:gd name="adj" fmla="val 101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7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855926"/>
            <a:ext cx="7924800" cy="820600"/>
          </a:xfrm>
        </p:spPr>
        <p:txBody>
          <a:bodyPr/>
          <a:lstStyle/>
          <a:p>
            <a:r>
              <a:rPr lang="en-US" dirty="0" smtClean="0"/>
              <a:t>HTML5 Semantic Tags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254" y="3209926"/>
            <a:ext cx="5146318" cy="2581274"/>
          </a:xfrm>
          <a:prstGeom prst="roundRect">
            <a:avLst>
              <a:gd name="adj" fmla="val 4319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r>
              <a:rPr lang="en-US" dirty="0" smtClean="0"/>
              <a:t>Imagine the following site: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This is a common Web page structure</a:t>
            </a:r>
          </a:p>
          <a:p>
            <a:pPr lvl="1"/>
            <a:r>
              <a:rPr lang="en-US" dirty="0" smtClean="0"/>
              <a:t>Used in the most Web sites in Internet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Semantic Tags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218" y="1905000"/>
            <a:ext cx="4514600" cy="3183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It can </a:t>
            </a:r>
            <a:r>
              <a:rPr lang="en-US" sz="3000" dirty="0"/>
              <a:t>be created </a:t>
            </a:r>
            <a:r>
              <a:rPr lang="en-US" sz="3000" dirty="0" smtClean="0"/>
              <a:t>using all </a:t>
            </a:r>
            <a:r>
              <a:rPr lang="en-US" sz="3000" dirty="0"/>
              <a:t>kind of HTML elements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, even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Browsers will render invalid / </a:t>
            </a:r>
            <a:br>
              <a:rPr lang="en-US" dirty="0" smtClean="0"/>
            </a:br>
            <a:r>
              <a:rPr lang="en-US" dirty="0" smtClean="0"/>
              <a:t>wrong / pseudo valid HTML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The correct way: use the HTML 5 semantic tags: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sz="2800" dirty="0"/>
              <a:t>More about </a:t>
            </a:r>
            <a:r>
              <a:rPr lang="en-US" sz="2800" dirty="0" smtClean="0"/>
              <a:t>the semantic </a:t>
            </a:r>
            <a:r>
              <a:rPr lang="en-US" sz="2800" dirty="0"/>
              <a:t>tags: </a:t>
            </a:r>
            <a:r>
              <a:rPr lang="en-US" sz="2800" dirty="0">
                <a:hlinkClick r:id="rId3"/>
              </a:rPr>
              <a:t>http://pavelkolev.com/html5-snippets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Semantic Tags (2)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780314"/>
            <a:ext cx="2634295" cy="1857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2208212" y="4267200"/>
            <a:ext cx="77724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&lt;header&gt; … &lt;/header&gt;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&lt;section&gt; … &lt;/section&gt;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&lt;aside&gt; … &lt;/aside&gt;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&lt;footer&gt; … &lt;/footer&gt;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1828</Words>
  <Application>Microsoft Office PowerPoint</Application>
  <PresentationFormat>Custom</PresentationFormat>
  <Paragraphs>304</Paragraphs>
  <Slides>32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SoftUni 16x9</vt:lpstr>
      <vt:lpstr>4_SoftUni 16x9</vt:lpstr>
      <vt:lpstr>5_SoftUni 16x9</vt:lpstr>
      <vt:lpstr>1_SoftUni 16x9</vt:lpstr>
      <vt:lpstr>HTML – Other Tags</vt:lpstr>
      <vt:lpstr>Table of Contents</vt:lpstr>
      <vt:lpstr>Semantic HTML</vt:lpstr>
      <vt:lpstr>Semantic HTML</vt:lpstr>
      <vt:lpstr>Why Use Semantic HTML?</vt:lpstr>
      <vt:lpstr>How To Write Semantic HTML?</vt:lpstr>
      <vt:lpstr>HTML5 Semantic Tags</vt:lpstr>
      <vt:lpstr>HTML5 Semantic Tags</vt:lpstr>
      <vt:lpstr>HTML5 Semantic Tags (2)</vt:lpstr>
      <vt:lpstr>HTML5 Semantic Tags (3)</vt:lpstr>
      <vt:lpstr>HTML5 Semantic Tags (4)</vt:lpstr>
      <vt:lpstr>Other Semantics</vt:lpstr>
      <vt:lpstr>Other Semantics (2)</vt:lpstr>
      <vt:lpstr>Exercise in class</vt:lpstr>
      <vt:lpstr>HTML Frames</vt:lpstr>
      <vt:lpstr>HTML Frames</vt:lpstr>
      <vt:lpstr>HTML Frames – Example</vt:lpstr>
      <vt:lpstr>Inline Frames: &lt;iframe&gt;</vt:lpstr>
      <vt:lpstr>Multimedia Context</vt:lpstr>
      <vt:lpstr>Embedding Audio</vt:lpstr>
      <vt:lpstr>Embedding Video</vt:lpstr>
      <vt:lpstr>Embedding Other Objects</vt:lpstr>
      <vt:lpstr>SVG Vector Graphics</vt:lpstr>
      <vt:lpstr>Canvas</vt:lpstr>
      <vt:lpstr>Other HTML Tags</vt:lpstr>
      <vt:lpstr>Progress and Meter</vt:lpstr>
      <vt:lpstr>Image Maps</vt:lpstr>
      <vt:lpstr>Other Tags</vt:lpstr>
      <vt:lpstr>Summary</vt:lpstr>
      <vt:lpstr>HTML – Other Tags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- Other Tags</dc:title>
  <dc:subject>Software Development Course</dc:subject>
  <dc:creator/>
  <cp:keywords>HTML,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2015-12-03T01:31:18Z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